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303" r:id="rId22"/>
    <p:sldId id="304" r:id="rId23"/>
    <p:sldId id="268" r:id="rId24"/>
    <p:sldId id="302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276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48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94F8F4-6340-493D-AE2D-04B0A4887FC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0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hecucenter.ru/up/t/12_____________________________________________________________________________________________________________________________________________________________________________________________________________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emf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http://www.hecucenter.ru/up/AAZ_6772.jpg" TargetMode="External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3" Type="http://schemas.openxmlformats.org/officeDocument/2006/relationships/image" Target="https://scontent-a.xx.fbcdn.net/hphotos-xaf1/t1.0-9/1723559_1500264413533256_1983884289_n.jpg" TargetMode="External"/><Relationship Id="rId7" Type="http://schemas.openxmlformats.org/officeDocument/2006/relationships/image" Target="../media/image138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1295" y="1067284"/>
            <a:ext cx="9547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ОБРАЗОВАТЕЛЬНО-ПРОСВЕТИТЕЛЬСКО-НАУЧНОЙ-ХУДОЖЕСТВЕННОЙ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ГРЕЧЕСКОГО КУЛЬТУРНОГО ЦЕНТРА - ГКЦ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116" y="2998848"/>
            <a:ext cx="7690118" cy="28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0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795" y="452718"/>
            <a:ext cx="8412039" cy="140053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МАСТЕРСКИЕ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016" y="1152983"/>
            <a:ext cx="10845501" cy="520337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Театральная Мастерская ГКЦ под руководством греческого актера, режиссера и продюсера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Йоргоса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Панагопулоса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[выпускника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ГИТТИСа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(мастерская Анатолия Эфроса и Анатолия Васильева) и ВГИКа (мастерская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Марлена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Хуциева)] начала работать в сентябре 2012 года,  а с 2015 года начала работать вторая наша Театральная мастерская под руководством режиссера. Художественного руководителя театра «Студия-69» Георгия Владимировича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Червинского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[Окончил режиссерское отделение ЛГИК им. Н.К. Крупской в 1974 г. Закончил Высшие режиссерские курсы (Руководитель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Кацман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А.И.)]/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репертуар наших Театральных Мастерских входят произведения античных классиков, великих драматических трагиков, поэзия греческого мира от античности по современность, произведения ведущих  поэтов-драматургов 20-го столетия, лауреатов  нобелевской и ленинской премий.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3" name="Picture 3" descr="IMG_97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1750" y="4667250"/>
            <a:ext cx="29146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6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_97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2" y="1156668"/>
            <a:ext cx="3023445" cy="410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IMG7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513" y="622278"/>
            <a:ext cx="3124151" cy="23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IMG70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512" y="3389231"/>
            <a:ext cx="3124151" cy="23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IMG70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3739" y="1972046"/>
            <a:ext cx="3231765" cy="249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3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ЦИКЛЫ ЛЕКЦИЙ - ЛЕКТОРИИ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ДРЕВНЕЙ ГРЕЦИИ»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ЭЛЛИНИЗМА В ПРИЧЕРНОМОРЬЕ. БОСПОРСКОЕ ЦАРСТВО»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ВИЗАНТИИ»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«НОВАЯ-НОВЕЙШАЯ ИСТОРИЯ ГРЕЦИИ»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ГРЕЧЕСКОЙ ЛИТЕРАТУРЫ» 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«ГРЕЧЕСКАЯ АРХЕОЛОГИЯ»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ГРЕЧЕСКОЙ ЦЕРКВИ»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ГРЕЧЕСКИЕ ПРОСВЕТИТЕЛИ. ВЕЛИКИЕ МЫСЛИТЕЛИ СВОЕГО НАРОДА»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ИСКУССТВА ВИЗАНТИЙСКОГО ПЕРИОДА»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7553" y="1140031"/>
            <a:ext cx="7125195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Регулярные лектории на различные тематики , связанные с историей, литературой, культурой Греции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1060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87" y="707552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10603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938" y="717077"/>
            <a:ext cx="3105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10900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5211" y="717077"/>
            <a:ext cx="3111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10900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87" y="3833763"/>
            <a:ext cx="3160403" cy="23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1120948-m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838" y="3876200"/>
            <a:ext cx="3107108" cy="23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695211" y="3833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937" y="3876199"/>
            <a:ext cx="4144244" cy="23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981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а/ Учебные пособия (5 изданий):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Учебник преподавателя греческого языка Белецкой И.Г. на курсах Греческого Культурного Центра «Новогреческий сегодня» - интенсивный курс (Декабрь, 2007 г.) и приложения к нему "Новогреческий сегодня. Практикум по грамматике" (2010 г.)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2794" y="1256844"/>
            <a:ext cx="40263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Издательская деятельность Центра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IMAGE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631" y="4057649"/>
            <a:ext cx="14382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20" y="4057649"/>
            <a:ext cx="1381303" cy="21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340553" y="948690"/>
            <a:ext cx="851102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по-прежнему продвигаем </a:t>
            </a:r>
            <a:r>
              <a:rPr kumimoji="0" lang="el-GR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УНИКАЛЬНЫЕ обучающие детские пособия для детей 4-8 классов «Учебник Новогреческого языка часть 1 уровни Α0-Α1» «Учебник Новогреческого языка, часть 2 уровень A1» </a:t>
            </a: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авторством ведущего лингвиста-эллиниста </a:t>
            </a:r>
            <a:r>
              <a:rPr kumimoji="0" lang="el-GR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Ирины Георгиевны Белецкой</a:t>
            </a: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Многие из Вас уже знакомы с ее учебником и практикумом по Новогреческому языку для взрослых</a:t>
            </a:r>
            <a:r>
              <a:rPr kumimoji="0" lang="el-GR" altLang="ru-RU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«Новогреческий сегодня – Интенсивный курс»</a:t>
            </a: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 которым наши студенты с успехом проходят 3-х годичный курс греческого языка на наших курсах.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существует крайне мало обучающих материалов по греческому языку для детей младших и средних классов, особенно с русскоязычными комментариями. Ирина Георгиевна постаралась в доступной форме преподнести тот грамматический и лексический материал, который необходимо знать детям, изучающим или желающим изучать греческий язык. Данные пособия предоставляют широкие возможности при подготовке к школе и совершенствовании языка для детей, которые уже учатся или собираются учиться в школах Греции.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 радостью и гордостью представляем данные пособия, поскольку знаем их неоценимый вклад в образовательной сфере.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детские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024268"/>
            <a:ext cx="3069399" cy="30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86497" y="872637"/>
            <a:ext cx="876399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рады сообщить вам о выходе новой книги - продолжения (3-й части) курса</a:t>
            </a:r>
            <a:r>
              <a:rPr kumimoji="0" lang="el-GR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"Учебник новогреческого языка"</a:t>
            </a:r>
            <a:r>
              <a:rPr kumimoji="0" lang="el-GR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ведущего эллиниста современности Ирины Георгиевны Белецкой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«Учебник новогреческого языка (часть 1, 2, 3)» -  серия учебников нового учебно-методического курса,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предназначенного для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русскоговорящих школьников, изучающих греческий язык как иностранный в школах или на курсах под руководством преподавателя. 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на то, что учебник адресован детям и подросткам, его потенциальная целевая аудитория выходит за пределы указанной возрастной группы.  Данный учебник успешно прошел апробацию, в частности, на курсах ГКЦ и доказал свою эффективность в работе со взрослыми слушателями. 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" descr="12_____________________________________________________________________________________________________________________________________________________________________________________________________________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5494" y="1596426"/>
            <a:ext cx="2446708" cy="3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8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4" y="190005"/>
            <a:ext cx="8645235" cy="63651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б/ Научно-историческая литература (10 изданий):</a:t>
            </a:r>
          </a:p>
          <a:p>
            <a:pPr marL="0" indent="0">
              <a:buNone/>
            </a:pPr>
            <a:endParaRPr lang="ru-RU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Янниса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Николопулоса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«Греки и Россия (XVIII –XX вв.)» (Январь, 2007)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материалов Круглого стола с участием ведущих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неоэллинистов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«Россия и Греция: история и современность» (Май, 2008)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239" y="1101054"/>
            <a:ext cx="1674421" cy="2414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683" y="4013597"/>
            <a:ext cx="1625767" cy="23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8" y="629392"/>
            <a:ext cx="9942975" cy="5619008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страницы российской и греческой истории. Сборник статей. Серия «Историческая книга». Основу сборника составляют доклады российских и греческих историков и филологов-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неоэллинистов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были представлены на научных конференциях, проводившихся под эгидой  греческого культурного центра в 2007-2010 гг.: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Наваринское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сражение: 180 лет морской битве» (2007), «историческое наследие в культуре современной Греции» (2008) и «Россия и Греция: общие страницы истории» (2010).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Ю.Д. Квашнина «Греция в международных отношениях 1936-1941 гг.».  Книга посвящена исследованию места и роли Греции в системе международных отношений накануне и в начальный период Второй мировой войны. В монографии, написанной на основе широкого круга опубликованных источников и ранее не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изучавшихся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архивных материалов, рассматриваются такие вопросы как политика лавирования Греции в период диктатуры И.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Метаксаса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взаимоотношения со странами Балканской Антанты, проблемы советско-греческих отношений, причины поражения британско-греческих войск в апреле–мае 1941 г., подготовка британских экспедиционных войск к сражению за Крит, историческое значение участия Греции во Второй мировой войне.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235" y="629392"/>
            <a:ext cx="1621677" cy="2359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235" y="3258098"/>
            <a:ext cx="1621677" cy="24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419" y="1401288"/>
            <a:ext cx="7803181" cy="5456712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Греки Балаклавы и Севастополя. Москва, изд-во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Индрик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2013г.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Теодоры Янници с докладом на тему «Эллинизм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филэллинизм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России:  прошлое, настоящее и будущее» в научной конференции «Современная Греция в мировой экономике и политике», проведенной Институтом Мировой Экономики и Международных Отношений (ИМЭМО) Российской Академии Наук (РАН), (Москва, 04 октября 2013г.).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71766"/>
            <a:ext cx="1647619" cy="2847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166" y="3701305"/>
            <a:ext cx="1761905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861" y="11875"/>
            <a:ext cx="9404723" cy="676894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127" y="1418228"/>
            <a:ext cx="12108874" cy="535664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году (14-ый учебный год) занятия ведутся на одиннадцати (11) площадках-очагах распространения греческой культуры в российской столице: Наши языковые курсы посещают около 650 человек, еженедельно работают 25 языковых групп.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3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Наши площадки</a:t>
            </a:r>
            <a:r>
              <a:rPr lang="en-US" sz="3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№174 им. Данте-Алигьери, м. Университет, ул. Строителей, д.8 к.2</a:t>
            </a:r>
          </a:p>
          <a:p>
            <a:pPr>
              <a:spcBef>
                <a:spcPct val="0"/>
              </a:spcBef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Государственный Социальный Университет (РГСУ),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м.Ботанический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сад, ул. Вильгельма Пика, д. 4, стр.1</a:t>
            </a:r>
          </a:p>
          <a:p>
            <a:pPr>
              <a:spcBef>
                <a:spcPct val="0"/>
              </a:spcBef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Пегагогический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Университет (МПГУ),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м.Юго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-Западная пр. Вернадского, д. 88</a:t>
            </a:r>
          </a:p>
          <a:p>
            <a:pPr>
              <a:spcBef>
                <a:spcPct val="0"/>
              </a:spcBef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Св.Петра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Павла,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м.Красные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Ворота/Комсомольская</a:t>
            </a:r>
          </a:p>
          <a:p>
            <a:pPr>
              <a:spcBef>
                <a:spcPct val="0"/>
              </a:spcBef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фонд славянской письменности и культуры, м. Новокузнецкая, Черниговский пер.,9/13, стр.2</a:t>
            </a:r>
          </a:p>
          <a:p>
            <a:pPr>
              <a:spcBef>
                <a:spcPct val="0"/>
              </a:spcBef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«Эллада» м. Каширская, ул. Кошкина д. 6</a:t>
            </a:r>
          </a:p>
          <a:p>
            <a:pPr>
              <a:spcBef>
                <a:spcPct val="0"/>
              </a:spcBef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Ризоположения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Пресвятой Богородицы, ул. Докукина, 15</a:t>
            </a:r>
          </a:p>
          <a:p>
            <a:pPr>
              <a:spcBef>
                <a:spcPct val="0"/>
              </a:spcBef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Государственная Детская библиотека м. Октябрьская, Калужская пл. 1</a:t>
            </a:r>
          </a:p>
          <a:p>
            <a:pPr>
              <a:spcBef>
                <a:spcPct val="0"/>
              </a:spcBef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Живоначальной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Троицы Патриаршее Подворье в Усадьбе Свиблово (м. Ботанический сад, Лазоревый проезд, 15, стр. 3)</a:t>
            </a:r>
          </a:p>
          <a:p>
            <a:pPr>
              <a:spcBef>
                <a:spcPct val="0"/>
              </a:spcBef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Греческий ресторан «МОЛОН ЛАВЕ», м. Белорусская, ул. Большая Грузинская, 39</a:t>
            </a:r>
          </a:p>
          <a:p>
            <a:pPr>
              <a:spcBef>
                <a:spcPct val="0"/>
              </a:spcBef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Ассоциация предпринимателей Москва, ул. Станиславского, дом 22, строение 2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27" y="771896"/>
            <a:ext cx="10782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Преподавание греческого языка остается приоритетным направлением в деятельности Греческого культурного центра.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21" y="237507"/>
            <a:ext cx="3905395" cy="567838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«Геноцид Греков Понта» – 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Феофанис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Малкидис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предисловие Теодора Янници 2015г.,  Издательство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Эвксиниос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логос»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«Геноцид Греков (Фракия - Малая Азия- Понт)» – 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Феофанис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Малкидис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предисловие Теодора Янници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170" name="Picture 2" descr="Η ΓΕΝΟΚΤΟΝΙΑ ΤΩΝ ΕΛΛΗΝΩΝ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916" y="3595917"/>
            <a:ext cx="6457002" cy="293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Η ΓΕΝΟΚΤΟΝΙΑ ΤΩΝ ΕΛΛΗΝΩΝ TOY ΠONT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916" y="309591"/>
            <a:ext cx="6457002" cy="295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обложка - переделанная 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07" y="1967485"/>
            <a:ext cx="5311980" cy="37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0426" y="155110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случаю исполнения юбилейной даты – 190летия исторического сражения, официальные торжества в честь которого только-что завершились в легендарной бухте живописнейшего </a:t>
            </a:r>
            <a:r>
              <a:rPr lang="ru-RU" altLang="ru-RU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Наварино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(античный </a:t>
            </a:r>
            <a:r>
              <a:rPr lang="ru-RU" altLang="ru-RU" i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Пилос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altLang="ru-RU" b="1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Греческий Культурный Центр (ГКЦ)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 нашими партнерами, </a:t>
            </a:r>
            <a:r>
              <a:rPr lang="ru-RU" altLang="ru-RU" b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Мессинийской</a:t>
            </a:r>
            <a:r>
              <a:rPr lang="ru-RU" altLang="ru-RU" b="1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Амфиктионией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(*</a:t>
            </a:r>
            <a:r>
              <a:rPr lang="ru-RU" altLang="ru-RU" i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Наварино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географически относится к округу </a:t>
            </a:r>
            <a:r>
              <a:rPr lang="ru-RU" altLang="ru-RU" i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Мессиниа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принял непосредственное участие переизданием нашего двуязычного каталога «</a:t>
            </a:r>
            <a:r>
              <a:rPr lang="ru-RU" altLang="ru-RU" i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Наваринское</a:t>
            </a:r>
            <a:r>
              <a:rPr lang="ru-RU" altLang="ru-RU" i="1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сражение в Фондах Российской государственной библиотеки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впервые выпущенного 10 лет назад, по случаю проведения в период с 23 по 30 октября 2007 года выставки и научной конференции в сердце Москвы, в Российской Государственной Библиотеке.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Предисловие к каталогу составил наш великий эллинист, недавно покинувший нас, профессор </a:t>
            </a:r>
            <a:r>
              <a:rPr lang="ru-RU" altLang="ru-RU" i="1" u="sng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Георгий Львович </a:t>
            </a:r>
            <a:r>
              <a:rPr lang="ru-RU" altLang="ru-RU" i="1" u="sng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Арш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0426" y="261096"/>
            <a:ext cx="8744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altLang="ru-RU" sz="20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Наваринское</a:t>
            </a:r>
            <a:r>
              <a:rPr lang="ru-RU" altLang="ru-RU" sz="20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сражение в Фондах Российской государственной библиотеки»</a:t>
            </a:r>
            <a:r>
              <a:rPr lang="ru-RU" alt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5A408"/>
              </a:buClr>
              <a:buSzPct val="80000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19-20 октября 2017 г.,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Пилос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(Греция)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" y="89908"/>
            <a:ext cx="10046525" cy="15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Переиздание недавно (сентябрь 2017г.) награжденной книги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директора ГКЦ Феодоры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Янници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«Греческий мир в конце XVIII– начале XX вв. по российским источникам (к вопросу об изучении самосознания греков)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этот раз в виде билингвы; 2язычная книга, на русском и греческом языках, что соответствует и нашим педагогическим задачам при ГКЦ.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</a:t>
            </a:r>
            <a:r>
              <a:rPr lang="x-none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2017 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Санкт Петербург, Москва</a:t>
            </a:r>
            <a:endParaRPr lang="ru-RU" sz="105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2081016"/>
            <a:ext cx="6685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spcAft>
                <a:spcPts val="600"/>
              </a:spcAft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Книга посвящена исследованию процесса формирования греческого национального самосознания на протяжении длительного периода времени – с конца 18 века до начала 20 века. Написанная на основе архивных материалов о деятельности греческой диаспоры на юге России и воспоминаний русских путешественников, посетивших Грецию, впервые изученных и веденных в научный оборот, монография исследует малоизученные проблемы становления греческой национальной идентичности, жизненный уклад греков, греческую ментальность, мировосприятие греческого населения, а также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взаимовосприятие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греков и русских, представление о Греции и о греках, сложившееся у русских путешественников.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46" y="1762868"/>
            <a:ext cx="5155614" cy="347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03" y="5774335"/>
            <a:ext cx="26098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63590" y="5379047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0000CC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При любезной меценатской поддержке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016" y="1163782"/>
            <a:ext cx="6638306" cy="5694218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художественного романа современного греческого писателя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Кумандареаса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«Футболка с номером девять» в переводе Т.В.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Кокуриной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«Мифы и легенды Древней Греции» на двух языках – новый издательский проект ГКЦ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Переиздание исторического романа «Красная река» 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Циркинидис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-октябрь 2015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40727" y="548634"/>
            <a:ext cx="3822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в/ Художественная литература (4 издания):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689" y="733300"/>
            <a:ext cx="1477245" cy="22840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71607" y="2078182"/>
            <a:ext cx="2590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908966" y="31986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756" y="2539185"/>
            <a:ext cx="2242793" cy="22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231" y="4476997"/>
            <a:ext cx="1796922" cy="2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Обложка, в печать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01" y="2725387"/>
            <a:ext cx="4667003" cy="318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1677" y="1216300"/>
            <a:ext cx="10620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el-GR" altLang="ru-RU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l-GR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Мифы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легенды древней Греции. Сотворение Мира</a:t>
            </a:r>
            <a:r>
              <a:rPr lang="el-GR" alt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l-GR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Олега Ефимова</a:t>
            </a:r>
            <a:r>
              <a:rPr lang="el-GR" alt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в сопровождении графических работ Елены Шипицовой. Пред</a:t>
            </a:r>
            <a:r>
              <a:rPr lang="ru-RU" alt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l-GR" alt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словие – Теодора Янници. Москва, январь 2017г. </a:t>
            </a:r>
            <a:endParaRPr lang="el-GR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004936"/>
            <a:ext cx="9654638" cy="57402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г/ </a:t>
            </a:r>
            <a:r>
              <a:rPr lang="ru-RU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Мемуаристика</a:t>
            </a: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издание):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воспоминаний великого эллиниста 20-го века, филолога-переводчика произведений греческих авторов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Кокуриной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Татьяны Васильевны под названием «Неинтересных людей в мире нет» (Май 2009 г.)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417" y="2588821"/>
            <a:ext cx="2135845" cy="30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8" y="724395"/>
            <a:ext cx="11593646" cy="5902037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Каталоги к художественным выставкам «Прекрасное не требует доказательств», «Греция глазами российских художников», «Знакомьтесь: Московские греческие художники», «Вдохновение Эллады», книги к выставке-конференции.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книги-альбома Греческого культурного центра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Наваринское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сражение в Фондах Российской государственной библиотеки», Москва 2007 год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6424" y="240402"/>
            <a:ext cx="560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 Художественные Альбомы, Каталоги (2 издания):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051" y="2048841"/>
            <a:ext cx="3552381" cy="1780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549" y="2102398"/>
            <a:ext cx="1219048" cy="1733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095" y="2102398"/>
            <a:ext cx="2171429" cy="1723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365" y="1728474"/>
            <a:ext cx="1540188" cy="2107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34" y="2048841"/>
            <a:ext cx="1247619" cy="1723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891" y="4434386"/>
            <a:ext cx="1638095" cy="2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9" y="1009404"/>
            <a:ext cx="6400800" cy="5238996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экземпляр первого «Живого электронного путеводителя по Греции (октябрь 2012 г.). Проект стартовал на интернет-портале mail.ru и проводится совместно с издательским домом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Альбука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поддержке Греческого культурного центра, Московского общества греков, компании RENTI TOURS, Центра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кинесиологии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Директор проекта – Лаптева Ольга.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лучших афоризмов Аркадия Давидовича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Davidowitz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2015, Фонд Хованского, Греческий Культурный центр является официальным партнером данного издания и отвечает за его греческий компонент..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6219" y="441757"/>
            <a:ext cx="412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е/ Путеводители – разное (2 издания):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100" y="1106077"/>
            <a:ext cx="1760084" cy="2278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664" y="1070147"/>
            <a:ext cx="1776873" cy="2314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898" y="3804069"/>
            <a:ext cx="1914286" cy="207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551" y="3804069"/>
            <a:ext cx="1942857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58" y="0"/>
            <a:ext cx="10770918" cy="77189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конференции и круглые столы: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617518"/>
            <a:ext cx="12041578" cy="624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а/  Научные конференции и круглые столы, организатором которых выступил Греческий Культурный Центр: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историков-эллинистов «Россия и Греция: история и современность», приуроченный ко Дню Независимости Греции, (март 2006г.)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Казандзакис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Россия»  (апрель 2007г.)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конференция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Наваринское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сражение: 180 лет морской битве»(23 октября 2007 г. 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«Историческое наследие в культуре современной Греции» (октябрь 2008г.).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Конференция-круглый стол на тему «Россия-Греция: общие страницы истории» (23 ноября 2010 г.)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на тему: «Греки Балаклавы и Севастополя» (13-14 ноября 2012 г)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круглый стол на тему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Архипелагская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экспедиция России 1769-1774гг.» (5 марта 2013 г. 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Конференция «1000 ЛЕТ ВМЕСТЕ» (19-20 сентября 2016 г.)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по Архитектуре «РОССИЯ-ГРЕЦИЯ: СИНЕРГИЯ КУЛЬТУРНОГО СОЗИДАНИЯ» ( 8 ноября 2016г.)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«История Греции в МГУ имени М.В. Ломоносова: от античности до наших дней», приуроченная к Перекрестному году России и Греции и включённая в официальную программу Перекрестного Года (18 ноября 2016г.)</a:t>
            </a:r>
          </a:p>
        </p:txBody>
      </p:sp>
    </p:spTree>
    <p:extLst>
      <p:ext uri="{BB962C8B-B14F-4D97-AF65-F5344CB8AC3E}">
        <p14:creationId xmlns:p14="http://schemas.microsoft.com/office/powerpoint/2010/main" val="10172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03" y="1251672"/>
            <a:ext cx="2846691" cy="210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5" descr="IMG_0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064" y="909483"/>
            <a:ext cx="3260379" cy="24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60" y="3856512"/>
            <a:ext cx="3296578" cy="25454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770" y="3891239"/>
            <a:ext cx="3820783" cy="2537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130" y="4535103"/>
            <a:ext cx="2806248" cy="1866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9764" y="1617860"/>
            <a:ext cx="2619048" cy="1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802" y="365044"/>
            <a:ext cx="4382835" cy="164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7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379" y="2839374"/>
            <a:ext cx="2305050" cy="173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79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683" y="2839374"/>
            <a:ext cx="2302497" cy="173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96" y="365044"/>
            <a:ext cx="3409452" cy="22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G_79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539" y="3033553"/>
            <a:ext cx="4353481" cy="32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G_78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683" y="4945180"/>
            <a:ext cx="2302497" cy="17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379" y="5036577"/>
            <a:ext cx="2331547" cy="154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4" y="1021278"/>
            <a:ext cx="12096996" cy="59614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Теодоры Янници в Международной научно-практической конференции «Исмаил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Гаспринский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и современный культурный диалог», основанной Академией труда и социальных отношений при содействии Фонда «Русский мир». (8-11 июня 2014 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Теодоры Янници  на заседании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Мессинийской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Амфиктионии на тему продвижения кандидатуры города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Каламаты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присвоение статуса «Культурной Столицы Европы в 2021г.» (26 июля 2014г. 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Теодоры Янници в качестве члена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Месиннийской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Европейской Ассоциации в заседании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Мессинийской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Амфиктионии (Союз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Мессинийцев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Зарубежья) (25 июля 2015г.)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«Россия и Греция: перспективы гуманитарного сотрудничества», организованный Постоянным Представительством Республики Крым при Президенте РФ  и АКДС «ФИЛИА» - Обществом Дружбы Россия-Греция-Кипр( 27 марта 2015г.)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V Международного культурного форума «Креативный регион – сильная страна» (11-12 сентября 2015г. 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Теодоры Янници в специально посвященном 90-летию Григория Львовича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круглом столе, прошедшем в Институте Славяноведения Российской Академии Наук – РАН (8 декабря 2015г.)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на тему: «Евразийский совет мира: межнациональное сотрудничество и межрелигиозный диалог во имя устойчивого развития»(9 апреля 2016 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–Теодоры Янници во Втором Международном Экономическом Форуме в Ялте.(14 апреля 2016г.)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«Пасха Славянского мира. В поисках единства» (4 мая 2016г.)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10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3б/  Научные конференции и круглые столы, участником /или приглашённым которых выступил греческий культурный центр:</a:t>
            </a:r>
          </a:p>
        </p:txBody>
      </p:sp>
    </p:spTree>
    <p:extLst>
      <p:ext uri="{BB962C8B-B14F-4D97-AF65-F5344CB8AC3E}">
        <p14:creationId xmlns:p14="http://schemas.microsoft.com/office/powerpoint/2010/main" val="39404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87" y="179918"/>
            <a:ext cx="2857143" cy="1914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40" y="189443"/>
            <a:ext cx="2899092" cy="2204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87" y="2442308"/>
            <a:ext cx="2832386" cy="1888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060" y="456557"/>
            <a:ext cx="2862985" cy="1904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840" y="2593632"/>
            <a:ext cx="9253258" cy="1969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4231" y="2895682"/>
            <a:ext cx="2587307" cy="1434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993" y="4678669"/>
            <a:ext cx="2918680" cy="19496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4840" y="4762435"/>
            <a:ext cx="3317093" cy="18658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3060" y="4650162"/>
            <a:ext cx="2949651" cy="197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0021" y="130629"/>
            <a:ext cx="12191999" cy="140053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МЕРОПРИЯТИЙ, ПРИУРОЧЕННЫХ ПАМЯТНЫМ ДАТАМ ГРЕЧЕСКОЙ ИСТОРИИ,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НАЦИОНАЛЬНЫМ ПРАЗДНИКАМ и т.п. </a:t>
            </a:r>
            <a:endParaRPr lang="ru-RU" dirty="0"/>
          </a:p>
        </p:txBody>
      </p:sp>
      <p:pic>
        <p:nvPicPr>
          <p:cNvPr id="7170" name="Picture 2" descr="http://www.hecucenter.ru/rus/vnt/Beloru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58" y="1987941"/>
            <a:ext cx="3072642" cy="202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477" y="4547952"/>
            <a:ext cx="3094696" cy="2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724" y="1987941"/>
            <a:ext cx="3031694" cy="20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58" y="4547952"/>
            <a:ext cx="3072642" cy="23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6________________________________________________________________________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645" y="1990761"/>
            <a:ext cx="3171734" cy="214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://www.hecucenter.ru/up/AAZ_6772.jpg"/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450" y="4664740"/>
            <a:ext cx="3536877" cy="193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30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008"/>
            <a:ext cx="10587969" cy="137823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КОНЦЕРТЫ, ВЫСТАВКИ, ФЕСТИВАЛИ, НАУЧНЫЕ КОНФЕРЕНЦИИ, КРУГЛЫЕ СТОЛЫ, КОНКУРСЫ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194" name="Picture 2" descr="IMG_3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79" y="1999818"/>
            <a:ext cx="2845315" cy="212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SC_0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46" y="1999818"/>
            <a:ext cx="3197156" cy="212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IMG_35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054" y="1999818"/>
            <a:ext cx="2830018" cy="212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94" y="4462731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P61624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378" y="4462731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P102019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2413" y="4462731"/>
            <a:ext cx="2781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8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15" y="657906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P102021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887" y="657906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mailservice?url=http%3A%2F%2Fww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096" y="650794"/>
            <a:ext cx="3135086" cy="207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SC_1985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15" y="3496108"/>
            <a:ext cx="3086100" cy="204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DSC_1988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886" y="3496107"/>
            <a:ext cx="3094697" cy="20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DSC_208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953" y="3496106"/>
            <a:ext cx="3095187" cy="20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8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_221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651" y="3604914"/>
            <a:ext cx="4412857" cy="29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SC_2348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383" y="467899"/>
            <a:ext cx="4377232" cy="289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DSC_2196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420" y="1707432"/>
            <a:ext cx="2394052" cy="362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3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SC_0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42" y="311294"/>
            <a:ext cx="4460358" cy="29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DSC_0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42" y="3569211"/>
            <a:ext cx="4460358" cy="295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IMG7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059" y="311294"/>
            <a:ext cx="2619684" cy="19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DSC_01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320" y="4555055"/>
            <a:ext cx="2469758" cy="163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IMG72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108" y="2503393"/>
            <a:ext cx="2572183" cy="194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3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51" y="135055"/>
            <a:ext cx="4551716" cy="3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mailservice?url=http%3A%2F%2Fw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887" y="135055"/>
            <a:ext cx="4560399" cy="301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mailservice?url=http%3A%2F%2Fww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51" y="3317978"/>
            <a:ext cx="4551716" cy="301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mailservice?url=http%3A%2F%2Fww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800" y="3317978"/>
            <a:ext cx="4543486" cy="301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4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538" y="452718"/>
            <a:ext cx="8673296" cy="55668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ПРОЕКТЫ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80" y="1531160"/>
            <a:ext cx="12037620" cy="53268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то, о чем мы мечтали несколько лет, совсем недавно воплотилось в жизни. Совместный проект Греческого культурного центра и московского Театра «Луны» - постановка спектакля АНТИГОНА в постановке известного российского драматурга и режиссера Александра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Смольякова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Греческая трагедия АНТИГОНА Софокла – одно из самых красивых и мощных литературных произведений мирового культурного наследия, символ твердости духа, последовательности чувству долга, верности идеалам гуманизма, всеобъемлющей любви и  доброты, настоящей добродетели. Премьера спектакля состоялась 21,  22 и 23 февраля 2014 года.  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роли исполняют греческие актеры – заслуженный артист России, актер театра и кино Эвклид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Кюрдзидис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Креонт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Теодора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Янници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(Антигона). Музыка написанная греческим композитором Никосом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Ксантулисом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Спектакль открывал Фестиваль «2014-год культуры», прошедший в апреле этого года в городе Ульяновск и организованный Администрацией Ульяновской области и Представительством ЕС в Москве.  В прошедшей в мае 2014г. в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Светлановском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зале Московского международного дома музыки церемонии закрытия XI Фестиваля-Конкурса Национальных Театров «МОСКВА-ГОРОД МИРА», участники спектакля были награждены дипломами лауреата, а именно: Московский «Театр Луны» за постановку спектакля, художник Константин Розанов за сценическое оформление спектакля, и актриса Теодора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Янници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создание образа АНТИГОНЫ в спектакле по трагедии Софокла «АНТИГОНА».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6279" y="1161828"/>
            <a:ext cx="502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Постановка трагедии Софокла АНТИГОНА</a:t>
            </a:r>
          </a:p>
        </p:txBody>
      </p:sp>
    </p:spTree>
    <p:extLst>
      <p:ext uri="{BB962C8B-B14F-4D97-AF65-F5344CB8AC3E}">
        <p14:creationId xmlns:p14="http://schemas.microsoft.com/office/powerpoint/2010/main" val="7453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C:\Users\hp\Desktop\Pictures SUMMER 2014\Облегченные__АНТИГОНА\P1020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677" y="815714"/>
            <a:ext cx="3523394" cy="198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Αντιγόνη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5548" y="816424"/>
            <a:ext cx="3379704" cy="192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509" y="2956956"/>
            <a:ext cx="114478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2014 года Теодора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Янници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удостоена театрального приза Московского «Театра Луны» РОМАШКА за лучшую женскую роль прошедшего театрального сезона – роль АНТИГОНЫ. Приз присуждается по результату зрительских симпатий.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с большим успехом гастролировал летом 2014 года в Греции, а в июне 2015 года участвовал на 17-ом Международном Фестивале античного театра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Агоны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Керчи (Крым). Исполнитель главной роли, наш протагонист, заслуженный артист России Эвклид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Кюрдзидис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был удостоен Приза за главную мужскую роль, за исполнение роли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Креонта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царя фиванского».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марте 2015 года директор Греческого культурного центра Теодора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Янници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награждена греческим фондом «ЭКСАЛИПТРОН» за вклад в распространение греческой культуры. </a:t>
            </a:r>
          </a:p>
        </p:txBody>
      </p:sp>
    </p:spTree>
    <p:extLst>
      <p:ext uri="{BB962C8B-B14F-4D97-AF65-F5344CB8AC3E}">
        <p14:creationId xmlns:p14="http://schemas.microsoft.com/office/powerpoint/2010/main" val="40157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3148" y="118753"/>
            <a:ext cx="12275127" cy="140053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ВОКАЛУ / ХОР ГКЦ - ЗАНЯТИЯ ГРЕЧЕСКИМИ ТАНЦАМИ – ТЕАТРАЛЬНЫЕ МАСТЕРСКИЕ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04" y="1840676"/>
            <a:ext cx="11566566" cy="48332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ТАНЦЕВАЛЬНЫЙ КОЛЛЕКТИВ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12  марта 2006 г. Танцевальному коллективу ГКЦ исполнилось 11 лет. В настоящее время число посещающих занятия по греческим танцам составляет более 70 человек, в репертуаре ансамбля около 100 национальных греческих танцев.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ВОКАЛЬНЫЙ КОЛЛЕКТИВ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Вокальному коллективу ГКЦ исполнилось 8 лет.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Танцевальный коллектив и Хор ГКЦ успешно выступают на различных мероприятиях, творческих вечерах, конкурсах и презентациях. 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908" y="4975095"/>
            <a:ext cx="9253258" cy="16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KK_4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038" y="1465427"/>
            <a:ext cx="4662239" cy="313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KKK_44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812" y="1465427"/>
            <a:ext cx="4663144" cy="313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8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09183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sz="18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2/ Постановка трагедии Еврипида «ТРОЯНКИ».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10" y="961902"/>
            <a:ext cx="11234056" cy="589609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проект, о котором давно мечтали и так долго и трепетно к нему шли, воплощается в жизни. 15 и 17 марта 2017г. на сцене «Государственного академического музыкального театра  Республики Крым»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состолись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премьерные спектакли сильнейшей, непревзойдённой по своей мощи антивоенной пьесы всех эпох, пьесы Еврипида «ТРОЯНКИ».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Прикладывая на протяжении последних двух (2) лет интенсивные и последовательные усилия в целях реализации проекта классической постановки трагедии Еврипида «ТРОЯНКИ», мы не можем не радоваться и не гордиться тем, что пьеса с наимощнейшим антивоенным посылом ставится, с привлечением греческой команды, на Таврической земле, заселявшей нашими предками еще в 7 веке до н.э. Это восстановление исторической истины и справедливости.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Искренне убеждены, что нам сильно повезло. Проект пользуется официальной поддержкой Правительства Крыма, а к нему удалось привлечь со своей командой ведущего греческого режиссера, настоящего мэтра жанра,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Ангелоса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Сидератоса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приверженца классической трактовки, что так не хватает сегодня, что столь актуально и продиктовано в наше время необходимостью сохранения исторической преемственности, аутентичности, традиции, правды. Музыка – Никос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Ксантулис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9" descr="D:\ГКЦ-NEW AND FINAL\Events\ТРОЯНКИ\фото Троянки\c_c6ff78c4cf98b693f9eeadeae0387e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81" y="729158"/>
            <a:ext cx="5446012" cy="5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560" y="632614"/>
            <a:ext cx="5853731" cy="563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зрителя на премьере 17 марта 2017г. и наш добрый друг, вице-премьер Крыма, председатель Ассоциация культурного и делового сотрудничества и дружбы с народами Греции и Кипра 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Георгий Львович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Мурадов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не скрывающий свое потрясение от режиссерского подхода, от параллелей с современным миром, с сегодняшним днем, от перевоплощения исполнителей, от эмоциональной мощи, переполнившей его, как и весь зрительский зал, среди которых множество и наших соотечественников, представителей греческой диаспоры со всех регионов Таврического полуострова.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51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_4d73afffa1e0adc8e14f02a1cb2e07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1088" y="634154"/>
            <a:ext cx="5659767" cy="56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8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97" y="452718"/>
            <a:ext cx="9231437" cy="65168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115" y="1129588"/>
            <a:ext cx="869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ГРЕЧЕСКИЙ РАЗГОВОРНЫЙ КЛУБ  «Общаться </a:t>
            </a:r>
            <a:r>
              <a:rPr lang="ru-RU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по-гречески-только</a:t>
            </a: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по-гречески» - «ΕΠΙΚΟΙΝΩΝΟΥΜΕ ΕΛΛΗΝΙΚΑ – ΜΟΝΟ ΕΛΛΗΝΙΚΑ»</a:t>
            </a:r>
            <a:b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7410" name="Рисунок 4" descr="http://www.thetoc.gr/images/articles/0/article_17576/upl534e2f2634f5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" b="-43"/>
          <a:stretch>
            <a:fillRect/>
          </a:stretch>
        </p:blipFill>
        <p:spPr bwMode="auto">
          <a:xfrm>
            <a:off x="4055659" y="2000206"/>
            <a:ext cx="32956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P108075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25" y="3895107"/>
            <a:ext cx="3401263" cy="255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P10807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504" y="3895108"/>
            <a:ext cx="3391004" cy="255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10807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181" y="3895107"/>
            <a:ext cx="3396643" cy="255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1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079" y="714890"/>
            <a:ext cx="6586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 класс по греческому народному танцу</a:t>
            </a:r>
            <a:endParaRPr lang="ru-RU" sz="2400" dirty="0"/>
          </a:p>
        </p:txBody>
      </p:sp>
      <p:pic>
        <p:nvPicPr>
          <p:cNvPr id="1843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49" y="2493818"/>
            <a:ext cx="4296932" cy="29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175" y="2493818"/>
            <a:ext cx="4531196" cy="29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0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6698" y="97372"/>
            <a:ext cx="5196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кулинарные мастер классы</a:t>
            </a:r>
            <a:endParaRPr lang="ru-RU" sz="2400" dirty="0"/>
          </a:p>
        </p:txBody>
      </p:sp>
      <p:pic>
        <p:nvPicPr>
          <p:cNvPr id="19458" name="Picture 2" descr="P121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65" y="907510"/>
            <a:ext cx="3856754" cy="288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P12009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125" y="933123"/>
            <a:ext cx="3840375" cy="288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P12100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8706" y="907510"/>
            <a:ext cx="2183957" cy="288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P120094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479" y="4049486"/>
            <a:ext cx="3442667" cy="26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P12009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862" y="4049486"/>
            <a:ext cx="3672801" cy="275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120095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794" y="4049486"/>
            <a:ext cx="1962457" cy="26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57" y="267631"/>
            <a:ext cx="9345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изготовления куклы в национальном костюме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791" y="1326109"/>
            <a:ext cx="3829488" cy="25549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445" y="4033465"/>
            <a:ext cx="1905677" cy="2551402"/>
          </a:xfrm>
          <a:prstGeom prst="rect">
            <a:avLst/>
          </a:prstGeom>
        </p:spPr>
      </p:pic>
      <p:pic>
        <p:nvPicPr>
          <p:cNvPr id="21506" name="Picture 2" descr="c_0493436553e0b35c7691456c9b69b35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421" y="1761721"/>
            <a:ext cx="4543487" cy="45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6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011" y="350759"/>
            <a:ext cx="10485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образовательные программы от Греческого Культурного Центра: </a:t>
            </a:r>
            <a:endParaRPr lang="ru-RU" sz="2400" dirty="0"/>
          </a:p>
        </p:txBody>
      </p:sp>
      <p:pic>
        <p:nvPicPr>
          <p:cNvPr id="20482" name="Picture 2" descr="https://scontent-a.xx.fbcdn.net/hphotos-xaf1/t1.0-9/1723559_1500264413533256_1983884289_n.jpg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117" y="1355375"/>
            <a:ext cx="3271239" cy="21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5" descr="C:\Users\Bonya\Documents\документы рабочего стола\SINETERIA\Программы\Ranch\Ranch Summer Camp Photos\ENRI\_MG_2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630" y="3721757"/>
            <a:ext cx="3568669" cy="238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image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20" y="3721756"/>
            <a:ext cx="3176236" cy="238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8_____________________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355" y="1366409"/>
            <a:ext cx="3257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7_____________________________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994" y="3721755"/>
            <a:ext cx="1788411" cy="239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каливас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299" y="1366409"/>
            <a:ext cx="2891508" cy="216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Рисунок 1" descr="LOGO_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02" y="457200"/>
            <a:ext cx="2238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744071" y="1302693"/>
            <a:ext cx="8703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КРАТКИЙ ОТЧЕТ РАБОТЫ ГКЦ за первое полугодие 2018 г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824436"/>
              </p:ext>
            </p:extLst>
          </p:nvPr>
        </p:nvGraphicFramePr>
        <p:xfrm>
          <a:off x="1662818" y="2169102"/>
          <a:ext cx="9309982" cy="4278503"/>
        </p:xfrm>
        <a:graphic>
          <a:graphicData uri="http://schemas.openxmlformats.org/drawingml/2006/table">
            <a:tbl>
              <a:tblPr firstRow="1" firstCol="1" bandRow="1"/>
              <a:tblGrid>
                <a:gridCol w="4575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ЯЗЫКОВОЙ ПРОЕКТ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текущем 2017-2018 академическом году на одиннадцати (11) географически различных по Москве площадках-очагах распространения греческого языка и культуры, работают 25 языковых групп, среди которых 3 для детей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8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основных выступлений Танцевального и Вокального коллективов ГКЦ</a:t>
            </a:r>
            <a:endParaRPr lang="ru-RU" dirty="0"/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на IV Международном фестивале декоративного искусства «Незабытые традиции – 2011» в программе «Венок Эллады», Галерея Беляево, 5 января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концерт «Сегодня веселимся по-гречески», Московский дом национальностей, 27 января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концерте знаменитого Национального академического оркестра народных инструментов России им. Н.П. Осипова "Мелодии друзей. Греция, Кипр, Италия", Концертный зал имени П.И. Чайковского, 9 февраля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Празднование Дня Независимости Греции, Российская  государственная детская библиотека, 17 марта 2012 г. и Московский Дом кино, 25 марта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по греческим танцам под руководством преподавателя Татьяны Черной в рамках недели Греческого кино в Москве, кинотеатр «Звезда», 30 марта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на открытии Первой и Второй Недели греческого кино, кинотеатр «Художественный», 26 марта 2012г. и 29 марта 2013г. соответственно.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закрытии Недели греческого кино в концертной программе «Музыкальное путешествие по греческому миру», кинотеатр «Художественный», 31 марта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IX Всебелорусском фестивале национальных культур, проходившем с 1 по 3 июня в г. Гродно Республики Беларусь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и Мастер класс по греческим танцам под руководством преподавателя Татьяны Черной в рамках Семейной Интерактивной Развлекательной Программы  «Город увлеченных», «Крокус Экспо», 3 и 4 ноября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участие на концертах и торжествах,  посвященных Греческим Национальным Праздникам - «Дню Охи» (28 октября) и Дню Национального Возрождения, Дню Независимости (25 марта).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69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11904"/>
              </p:ext>
            </p:extLst>
          </p:nvPr>
        </p:nvGraphicFramePr>
        <p:xfrm>
          <a:off x="700644" y="1378845"/>
          <a:ext cx="11067802" cy="4543870"/>
        </p:xfrm>
        <a:graphic>
          <a:graphicData uri="http://schemas.openxmlformats.org/drawingml/2006/table">
            <a:tbl>
              <a:tblPr firstRow="1" firstCol="1" bandRow="1"/>
              <a:tblGrid>
                <a:gridCol w="543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ЗАНЯТИЯ ПО ВОКАЛУ / ХОР ГКЦ ­– ЗАНЯТИЯ ГРЕЧЕСКИМИ ТАНЦАМИ – ТЕАТРАЛЬНАЯ МАСТЕРСКАЯ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марта 2018 г.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Танцевальному Коллективу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ГКЦ (худ. руководитель –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Татьяна Черная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член международной ассоциации танца при ЮНЕСКО исполнилось 12 лет. В настоящее время в репертуаре ансамбля более 90 национальных греческих танцев из разных районов островной и материковой Эллады.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 нашему Вокальному коллективу ГКЦ уже исполнилось 10 лет.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Занятия по понтийским танцам – новый проект – работает с сентября 2017г.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Занятия по Эллинским танцам с откомандированным</a:t>
                      </a:r>
                      <a:r>
                        <a:rPr lang="ru-RU" sz="20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педагогом из Греции </a:t>
                      </a:r>
                      <a:r>
                        <a:rPr lang="ru-RU" sz="2000" baseline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Антонисом</a:t>
                      </a:r>
                      <a:r>
                        <a:rPr lang="ru-RU" sz="20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Далакисом</a:t>
                      </a:r>
                      <a:r>
                        <a:rPr lang="ru-RU" sz="20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работает с мая 2018 г.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9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6920"/>
              </p:ext>
            </p:extLst>
          </p:nvPr>
        </p:nvGraphicFramePr>
        <p:xfrm>
          <a:off x="997527" y="1310245"/>
          <a:ext cx="10485911" cy="4781870"/>
        </p:xfrm>
        <a:graphic>
          <a:graphicData uri="http://schemas.openxmlformats.org/drawingml/2006/table">
            <a:tbl>
              <a:tblPr firstRow="1" firstCol="1" bandRow="1"/>
              <a:tblGrid>
                <a:gridCol w="5153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 театральные  мастерские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3-я мастерская начала работать в феврале 2018г.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ЦИКЛЫ ЛЕКЦИЙ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 цикла, всего 8 лекций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А) НОВЫЙ ЦИКЛ ЛЕКЦИЙ «Греки в России XVI- XVII   веков»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Б) НОВЫЙ ЦИКЛ ЛЕКЦИЙ «Греция и Кипр глазами русских в конце X-первой половине XVII столетия»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ТЕАТРАЛЬНЫЕ ПРОЕКТЫ, ПОСТАНОВКИ, ПОКАЗЫ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 постановок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Среди них и НОВАЯ ПРЕМЬЕРА - Театральная Постановка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«ЛИРИЧЕСКАЯ АНТИГОНА»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 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Софоклу (Греция, Афины и Аргос)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5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09791"/>
              </p:ext>
            </p:extLst>
          </p:nvPr>
        </p:nvGraphicFramePr>
        <p:xfrm>
          <a:off x="961901" y="314678"/>
          <a:ext cx="10367157" cy="6182551"/>
        </p:xfrm>
        <a:graphic>
          <a:graphicData uri="http://schemas.openxmlformats.org/drawingml/2006/table">
            <a:tbl>
              <a:tblPr firstRow="1" firstCol="1" bandRow="1"/>
              <a:tblGrid>
                <a:gridCol w="4918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ПРОВЕДЕНИЕ МЕРОПРИЯТИЙ, ПРИУРОЧЕННЫХ ПАМЯТНЫМ ДАТАМ ГРЕЧЕСКОЙ ИСТОРИИ,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НАЦИОНАЛЬНЫМ ПРАЗДНИКАМ и т.п.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Празднование Дня Независимости Греции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Вечер, посвященный трагической памятной дате геноцида «Геноцид – право на память»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ПРОЕКТНАЯ ДЕЯТЕЛЬНОСТЬ ГКЦ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ru-RU" sz="2400" b="1" i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2400" b="1" i="1">
                          <a:solidFill>
                            <a:srgbClr val="3399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</a:t>
                      </a:r>
                      <a:r>
                        <a:rPr lang="ru-RU" sz="2400" b="1" i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2400" b="1" i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2400" b="1" i="1">
                          <a:solidFill>
                            <a:srgbClr val="3399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 </a:t>
                      </a:r>
                      <a:r>
                        <a:rPr lang="ru-RU" sz="2400" b="1" i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24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</a:t>
                      </a:r>
                      <a:r>
                        <a:rPr lang="ru-RU" sz="2400" b="1" i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ru-RU" sz="2400" b="1" i="1">
                          <a:solidFill>
                            <a:srgbClr val="3399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2400" b="1" i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24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2400" b="1" i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Ы</a:t>
                      </a:r>
                      <a:r>
                        <a:rPr lang="ru-RU" sz="2400" b="1" i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 </a:t>
                      </a:r>
                      <a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2400" b="1" i="1">
                          <a:solidFill>
                            <a:srgbClr val="3399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r>
                        <a:rPr lang="ru-RU" sz="2400" b="1" i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КОНЦЕРТЫ, ВЫСТАВКИ, ФЕСТИВАЛИ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НАУЧНЫЕ КОНФЕРЕНЦИИ, КРУГЛЫЕ СТОЛЫ, КОНКУРСЫ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1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66524"/>
              </p:ext>
            </p:extLst>
          </p:nvPr>
        </p:nvGraphicFramePr>
        <p:xfrm>
          <a:off x="748146" y="556347"/>
          <a:ext cx="11091553" cy="5826380"/>
        </p:xfrm>
        <a:graphic>
          <a:graphicData uri="http://schemas.openxmlformats.org/drawingml/2006/table">
            <a:tbl>
              <a:tblPr firstRow="1" firstCol="1" bandRow="1"/>
              <a:tblGrid>
                <a:gridCol w="5262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8587">
                <a:tc>
                  <a:txBody>
                    <a:bodyPr/>
                    <a:lstStyle/>
                    <a:p>
                      <a:pPr marL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ПРЕЗЕНТАЦИИ, НАГРАЖДЕНИЯ, УЧАСТИЕ НА МЕРОПРИЯТИЯХ ПО ПРОДВИЖЕНИЮ ГРЕЧЕСКОЙ КУЛЬТУРЫ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23" marR="60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23" marR="60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20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НАШИ НАГРАДЫ</a:t>
                      </a:r>
                      <a:r>
                        <a:rPr lang="ru-RU" sz="20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(2)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23" marR="60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ГРАН ПРИ XV МЕЖДУНАРОДНОГО ФЕСТИВАЛЯ НАЦИОНАЛЬНЫХ ТЕАТРОВ «МОСКВА – ГОРОД МИРА» - </a:t>
                      </a:r>
                      <a:r>
                        <a:rPr lang="x-none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«ТРОЯНКИ» </a:t>
                      </a:r>
                      <a:r>
                        <a:rPr lang="x-none" sz="20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Еврипида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СПЕЦ. ПРИЗ ЖЮРИ за АУТЕНТИЧНОЕ ВОПЛОЩЕНИЕ АНТИЧНОЙ ДРАМЫ - XХ МЕЖДУНАРОДНЫЙ ФЕСТИВАЛЬ АНТИЧНОГО ИСКУССТВА «БОСПОРСКИЕ АГОНЫ» - «ИППОЛИТ» 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Еврипида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23" marR="60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0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223018"/>
              </p:ext>
            </p:extLst>
          </p:nvPr>
        </p:nvGraphicFramePr>
        <p:xfrm>
          <a:off x="843147" y="593767"/>
          <a:ext cx="10759045" cy="5510556"/>
        </p:xfrm>
        <a:graphic>
          <a:graphicData uri="http://schemas.openxmlformats.org/drawingml/2006/table">
            <a:tbl>
              <a:tblPr firstRow="1" firstCol="1" bandRow="1"/>
              <a:tblGrid>
                <a:gridCol w="5213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5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3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ОКАЗАНИЕ ИНФОРМАЦИОННОЙ ПОДДЕРЖКИ – УЧАСТИЕ В ПРОЧИХ ПРОФИЛЬНЫХ МЕРОПРИЯТИЯХ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24" marR="63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24" marR="63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СОТРУДНИЧЕСТВО СО СМИ, УЧАСТИЕ ГКЦ В ТЕЛЕПЕРЕДАЧАХ, ПРЕССА О ГКЦ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24" marR="63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24" marR="63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8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ЛЕТНИЕ ОБРАЗОВАТЕЛЬНЫЕ ПРОГРАММЫ.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24" marR="63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LEXIS-КРИТ-Программа интенсивного курса изучения языка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ЛЕТНЯЯ ПРОГРАММА ИЗУЧЕНИЯ ГРЕЧЕСКОГО ЯЗЫКА ДЛЯ ВЗРОСЛЫХ В ЖИВОПИСНОМ ГОРОДЕ КАВАЛА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24" marR="63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5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309967"/>
              </p:ext>
            </p:extLst>
          </p:nvPr>
        </p:nvGraphicFramePr>
        <p:xfrm>
          <a:off x="285008" y="1119135"/>
          <a:ext cx="11815947" cy="5738865"/>
        </p:xfrm>
        <a:graphic>
          <a:graphicData uri="http://schemas.openxmlformats.org/drawingml/2006/table">
            <a:tbl>
              <a:tblPr firstRow="1" firstCol="1" bandRow="1"/>
              <a:tblGrid>
                <a:gridCol w="429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8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ГКЦ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июле 2017г. введена новая рубрика ГКЦ- «ПОЛЕЗНАЯ ИНФОРМАЦИЯ», в которой прибывший в российскую столицу наш соотечественник или филэллин из дальнего и ближнего зарубежья может получить полезную и значимую, на наш взгляд, информацию о 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греческих местах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 Москве, о достопримечательностях, о досуге, о магазинах, информацию первой и срочной необходимости и пр.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Прилагается ссылка на соответствующую рубрику нашего сайта </a:t>
                      </a:r>
                      <a:r>
                        <a:rPr lang="ru-RU" sz="1800" b="1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http://www.hecucenter.ru/ru/helpfulinfo/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18" marR="22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Регулярное освещение в рубрике</a:t>
                      </a:r>
                      <a:r>
                        <a:rPr lang="ru-RU" sz="2000" b="1" kern="1800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«Новости из Греции» событий из области науки, культуры, образования, просвещения,</a:t>
                      </a:r>
                      <a:r>
                        <a:rPr lang="ru-RU" sz="2000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которые получаем от наших друзей, людей из области искусства, культуры, науки, а также отслеживаем и мы сами: </a:t>
                      </a:r>
                      <a:r>
                        <a:rPr lang="ru-RU" sz="2000" u="sng" kern="1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http://www.hecucenter.ru/ru/greeknews/</a:t>
                      </a:r>
                      <a:r>
                        <a:rPr lang="ru-RU" sz="2000" b="1" kern="1800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u="sng" kern="1800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Продолжает пополняться и обогащаться еженедельными актуальными и интереснейшими статьями</a:t>
                      </a:r>
                      <a:r>
                        <a:rPr lang="ru-RU" sz="2000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рубрика ведущего греческого журналиста, режиссера, документалиста </a:t>
                      </a:r>
                      <a:r>
                        <a:rPr lang="ru-RU" sz="2000" b="1" kern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Йоргоса</a:t>
                      </a:r>
                      <a:r>
                        <a:rPr lang="ru-RU" sz="2000" b="1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Мессариса</a:t>
                      </a:r>
                      <a:r>
                        <a:rPr lang="ru-RU" sz="2000" b="1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 kern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«Последняя капля»</a:t>
                      </a:r>
                      <a:r>
                        <a:rPr lang="ru-RU" sz="2000" b="1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2000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 остросюжетные темы современности, касающиеся каждого из нас, трудно остаться равнодушным </a:t>
                      </a:r>
                      <a:r>
                        <a:rPr lang="en-US" sz="2000" u="sng" kern="1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http</a:t>
                      </a:r>
                      <a:r>
                        <a:rPr lang="ru-RU" sz="2000" u="sng" kern="1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://</a:t>
                      </a:r>
                      <a:r>
                        <a:rPr lang="en-US" sz="2000" u="sng" kern="1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www</a:t>
                      </a:r>
                      <a:r>
                        <a:rPr lang="ru-RU" sz="2000" u="sng" kern="1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2000" u="sng" kern="1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hecucenter</a:t>
                      </a:r>
                      <a:r>
                        <a:rPr lang="ru-RU" sz="2000" u="sng" kern="1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2000" u="sng" kern="1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</a:t>
                      </a:r>
                      <a:r>
                        <a:rPr lang="ru-RU" sz="2000" u="sng" kern="1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000" u="sng" kern="1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</a:t>
                      </a:r>
                      <a:r>
                        <a:rPr lang="ru-RU" sz="2000" u="sng" kern="1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000" u="sng" kern="1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laststraw</a:t>
                      </a:r>
                      <a:r>
                        <a:rPr lang="ru-RU" sz="2000" u="sng" kern="1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ru-RU" sz="2000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18" marR="22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334" y="346910"/>
            <a:ext cx="8091055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kern="1800" dirty="0">
                <a:solidFill>
                  <a:srgbClr val="99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Продолжает пополняться и обогащаться еженедельными актуальными и интереснейшими статьями</a:t>
            </a:r>
            <a:r>
              <a:rPr lang="ru-RU" sz="24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рубрика «Едим по-гречески», автор, </a:t>
            </a:r>
            <a:r>
              <a:rPr lang="ru-RU" sz="24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к.и.н</a:t>
            </a:r>
            <a:r>
              <a:rPr lang="ru-RU" sz="24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Анна </a:t>
            </a:r>
            <a:r>
              <a:rPr lang="ru-RU" sz="24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Лубоцкая</a:t>
            </a:r>
            <a:r>
              <a:rPr lang="ru-RU" sz="24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kern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http://www.hecucenter.ru/ru/greekfood/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lvl="0" defTabSz="457200">
              <a:lnSpc>
                <a:spcPct val="107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318770" algn="l"/>
              </a:tabLst>
            </a:pPr>
            <a:r>
              <a:rPr lang="ru-RU" sz="2400" b="1" kern="1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Продолжает пополнять</a:t>
            </a:r>
            <a:r>
              <a:rPr lang="en-US" sz="2400" b="1" kern="1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400" b="1" kern="1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и обогащаться еженедельными актуальными и интереснейшими статьями</a:t>
            </a:r>
            <a:r>
              <a:rPr lang="ru-RU" sz="2400" kern="1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рубрика греческого журналиста </a:t>
            </a:r>
            <a:r>
              <a:rPr lang="ru-RU" sz="24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Никоса </a:t>
            </a:r>
            <a:r>
              <a:rPr lang="ru-RU" sz="2400" b="1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Сидиропулоса</a:t>
            </a:r>
            <a:r>
              <a:rPr lang="ru-RU" sz="24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1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«Лица Эллинизма» </a:t>
            </a:r>
            <a:r>
              <a:rPr lang="ru-RU" sz="2400" u="sng" kern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http://www.hecucenter.ru/ru/ellin/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318770" algn="l"/>
              </a:tabLst>
            </a:pPr>
            <a:r>
              <a:rPr lang="ru-RU" sz="2400" b="1" kern="1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 новой рубрики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ПораКушать</a:t>
            </a:r>
            <a:r>
              <a:rPr lang="ru-RU" sz="24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ru-RU" sz="2400" dirty="0" err="1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ΩΡΑγι</a:t>
            </a:r>
            <a:r>
              <a:rPr lang="ru-RU" sz="24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αΦΑΪ] </a:t>
            </a:r>
            <a:r>
              <a:rPr lang="el-GR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el-GR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www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hecucenter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l-GR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l-GR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eattime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24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партнерстве с греческой продюсерской компанией </a:t>
            </a:r>
            <a:r>
              <a:rPr lang="ru-RU" sz="2400" b="1" i="1" dirty="0" err="1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rkpromotica</a:t>
            </a:r>
            <a:r>
              <a:rPr lang="ru-RU" sz="2400" b="1" i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ltd</a:t>
            </a:r>
            <a:r>
              <a:rPr lang="ru-RU" sz="24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και и ее президентом, ведущей греческой журналисткой и нашим хорошим другом </a:t>
            </a:r>
            <a:r>
              <a:rPr lang="ru-RU" sz="24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Раней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Кацаити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http://www.hecucenter.ru/ru/eattime/</a:t>
            </a:r>
            <a:r>
              <a:rPr lang="ru-RU" sz="24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659" y="1734179"/>
            <a:ext cx="9731751" cy="36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878"/>
            <a:ext cx="12192000" cy="68580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«Пасхальном фестивале» весной 2014 года на Арбате.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фестивале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Менелаидиа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Греции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и выступления на Неделе греческой культуры 19-25.03.2015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греческой свадьбы в библиотеке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им.Некрасова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(03.04.2015);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Танцевального Коллектива ГКЦ на торжествах, посвященных 70-ю победы в г. Ульяновск 9-10 мая 2015.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на презентации Греции в Центре Социального Развития «Мещанское» (3 октября 2015г.).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Танцевального коллектива ГКЦ в торжествах 20-летия Фонда Единства православных Народов 27 октября 2015г.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Танцевального и Вокального Коллективов ГКЦ в Центре социальной поддержки семьи и детей «Измайлово» (18 декабря2015г.)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Центра «Останкинский» 2016г.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на мероприятиях Фонда Славянской письменности и культуры-2016г.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Доме Космонавтов на первом международном фестивале искусств «Рождественский сочельник в Звездном» (6 января 2016г.)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4-м Молодежном гастрономическом фестивале «Возрождаем традиции. Рождество» (15 января 2016г.)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1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170" y="432378"/>
            <a:ext cx="3830967" cy="29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321" y="432378"/>
            <a:ext cx="4036198" cy="29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170" y="3650046"/>
            <a:ext cx="4009097" cy="310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432" y="3650046"/>
            <a:ext cx="3621975" cy="280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3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ZAM09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07" y="574778"/>
            <a:ext cx="4709741" cy="313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21_________________________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683" y="3254927"/>
            <a:ext cx="4650364" cy="31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SC_01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43" y="4196752"/>
            <a:ext cx="3205534" cy="21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10906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5808" y="574778"/>
            <a:ext cx="3125994" cy="234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7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IMG38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877" y="1097293"/>
            <a:ext cx="2857190" cy="21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SC_537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485" y="1097293"/>
            <a:ext cx="3277293" cy="21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AZ_0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9179" y="3686113"/>
            <a:ext cx="3676587" cy="258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SC_08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485" y="4080653"/>
            <a:ext cx="3305361" cy="21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235</TotalTime>
  <Words>3511</Words>
  <Application>Microsoft Office PowerPoint</Application>
  <PresentationFormat>Широкоэкранный</PresentationFormat>
  <Paragraphs>250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7" baseType="lpstr">
      <vt:lpstr>Arial</vt:lpstr>
      <vt:lpstr>Calibri</vt:lpstr>
      <vt:lpstr>Century Gothic</vt:lpstr>
      <vt:lpstr>Palatino Linotype</vt:lpstr>
      <vt:lpstr>Symbol</vt:lpstr>
      <vt:lpstr>Times New Roman</vt:lpstr>
      <vt:lpstr>Verdana</vt:lpstr>
      <vt:lpstr>Wingdings</vt:lpstr>
      <vt:lpstr>Wingdings 3</vt:lpstr>
      <vt:lpstr>Ион</vt:lpstr>
      <vt:lpstr>Презентация PowerPoint</vt:lpstr>
      <vt:lpstr>ЯЗЫКОВОЙ ПРОЕКТ</vt:lpstr>
      <vt:lpstr>Презентация PowerPoint</vt:lpstr>
      <vt:lpstr>ЗАНЯТИЯ ПО ВОКАЛУ / ХОР ГКЦ - ЗАНЯТИЯ ГРЕЧЕСКИМИ ТАНЦАМИ – ТЕАТРАЛЬНЫЕ МАСТЕРСКИЕ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ТЕАТРАЛЬНЫЕ МАСТЕРСКИЕ</vt:lpstr>
      <vt:lpstr>Презентация PowerPoint</vt:lpstr>
      <vt:lpstr>ЦИКЛЫ ЛЕКЦИЙ - ЛЕКТОРИИ </vt:lpstr>
      <vt:lpstr>Презентация PowerPoint</vt:lpstr>
      <vt:lpstr>ИЗДАТЕЛЬСКАЯ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Научные конференции и круглые столы: </vt:lpstr>
      <vt:lpstr>Презентация PowerPoint</vt:lpstr>
      <vt:lpstr>Презентация PowerPoint</vt:lpstr>
      <vt:lpstr>Презентация PowerPoint</vt:lpstr>
      <vt:lpstr>ПРОВЕДЕНИЕ МЕРОПРИЯТИЙ, ПРИУРОЧЕННЫХ ПАМЯТНЫМ ДАТАМ ГРЕЧЕСКОЙ ИСТОРИИ,  НАЦИОНАЛЬНЫМ ПРАЗДНИКАМ и т.п. </vt:lpstr>
      <vt:lpstr>КОНЦЕРТЫ, ВЫСТАВКИ, ФЕСТИВАЛИ, НАУЧНЫЕ КОНФЕРЕНЦИИ, КРУГЛЫЕ СТОЛЫ, КОНКУРСЫ 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ТЕАТРАЛЬНЫЕ ПРОЕКТЫ</vt:lpstr>
      <vt:lpstr>Презентация PowerPoint</vt:lpstr>
      <vt:lpstr>Презентация PowerPoint</vt:lpstr>
      <vt:lpstr>2/ Постановка трагедии Еврипида «ТРОЯНКИ». </vt:lpstr>
      <vt:lpstr>Презентация PowerPoint</vt:lpstr>
      <vt:lpstr>Презентация PowerPoint</vt:lpstr>
      <vt:lpstr>ПРОЕКТНАЯ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51</cp:revision>
  <dcterms:created xsi:type="dcterms:W3CDTF">2017-04-17T07:46:28Z</dcterms:created>
  <dcterms:modified xsi:type="dcterms:W3CDTF">2018-11-14T07:25:26Z</dcterms:modified>
</cp:coreProperties>
</file>